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6" r:id="rId16"/>
    <p:sldId id="277" r:id="rId17"/>
    <p:sldId id="278" r:id="rId18"/>
    <p:sldId id="279" r:id="rId19"/>
    <p:sldId id="280" r:id="rId20"/>
    <p:sldId id="281" r:id="rId21"/>
    <p:sldId id="271" r:id="rId22"/>
    <p:sldId id="272" r:id="rId23"/>
    <p:sldId id="273" r:id="rId24"/>
    <p:sldId id="283" r:id="rId25"/>
    <p:sldId id="282" r:id="rId26"/>
    <p:sldId id="274" r:id="rId27"/>
    <p:sldId id="284" r:id="rId28"/>
    <p:sldId id="285" r:id="rId29"/>
    <p:sldId id="286" r:id="rId30"/>
    <p:sldId id="287" r:id="rId31"/>
    <p:sldId id="288" r:id="rId32"/>
    <p:sldId id="289" r:id="rId33"/>
    <p:sldId id="290" r:id="rId34"/>
    <p:sldId id="291" r:id="rId35"/>
    <p:sldId id="275" r:id="rId36"/>
    <p:sldId id="292" r:id="rId37"/>
    <p:sldId id="293" r:id="rId38"/>
    <p:sldId id="294" r:id="rId39"/>
    <p:sldId id="295" r:id="rId40"/>
    <p:sldId id="296" r:id="rId41"/>
    <p:sldId id="297" r:id="rId42"/>
    <p:sldId id="300" r:id="rId43"/>
    <p:sldId id="298" r:id="rId44"/>
    <p:sldId id="299" r:id="rId45"/>
    <p:sldId id="301" r:id="rId46"/>
    <p:sldId id="302" r:id="rId47"/>
    <p:sldId id="303" r:id="rId48"/>
    <p:sldId id="304" r:id="rId49"/>
    <p:sldId id="305" r:id="rId50"/>
    <p:sldId id="306" r:id="rId51"/>
    <p:sldId id="307"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249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C8D875C-BA37-4C8D-AD7C-A1BBCBB55ADF}" type="datetimeFigureOut">
              <a:rPr lang="en-GB" smtClean="0"/>
              <a:pPr/>
              <a:t>25/06/2025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34DC21-EC1F-4C8D-807B-80EFC34A813D}"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C8D875C-BA37-4C8D-AD7C-A1BBCBB55ADF}" type="datetimeFigureOut">
              <a:rPr lang="en-GB" smtClean="0"/>
              <a:pPr/>
              <a:t>25/06/2025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34DC21-EC1F-4C8D-807B-80EFC34A813D}"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C8D875C-BA37-4C8D-AD7C-A1BBCBB55ADF}" type="datetimeFigureOut">
              <a:rPr lang="en-GB" smtClean="0"/>
              <a:pPr/>
              <a:t>25/06/2025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34DC21-EC1F-4C8D-807B-80EFC34A813D}"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C8D875C-BA37-4C8D-AD7C-A1BBCBB55ADF}" type="datetimeFigureOut">
              <a:rPr lang="en-GB" smtClean="0"/>
              <a:pPr/>
              <a:t>25/06/2025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34DC21-EC1F-4C8D-807B-80EFC34A813D}"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8D875C-BA37-4C8D-AD7C-A1BBCBB55ADF}" type="datetimeFigureOut">
              <a:rPr lang="en-GB" smtClean="0"/>
              <a:pPr/>
              <a:t>25/06/2025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34DC21-EC1F-4C8D-807B-80EFC34A813D}"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6C8D875C-BA37-4C8D-AD7C-A1BBCBB55ADF}" type="datetimeFigureOut">
              <a:rPr lang="en-GB" smtClean="0"/>
              <a:pPr/>
              <a:t>25/06/2025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334DC21-EC1F-4C8D-807B-80EFC34A813D}"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6C8D875C-BA37-4C8D-AD7C-A1BBCBB55ADF}" type="datetimeFigureOut">
              <a:rPr lang="en-GB" smtClean="0"/>
              <a:pPr/>
              <a:t>25/06/2025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334DC21-EC1F-4C8D-807B-80EFC34A813D}"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6C8D875C-BA37-4C8D-AD7C-A1BBCBB55ADF}" type="datetimeFigureOut">
              <a:rPr lang="en-GB" smtClean="0"/>
              <a:pPr/>
              <a:t>25/06/2025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334DC21-EC1F-4C8D-807B-80EFC34A813D}"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8D875C-BA37-4C8D-AD7C-A1BBCBB55ADF}" type="datetimeFigureOut">
              <a:rPr lang="en-GB" smtClean="0"/>
              <a:pPr/>
              <a:t>25/06/2025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334DC21-EC1F-4C8D-807B-80EFC34A813D}"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8D875C-BA37-4C8D-AD7C-A1BBCBB55ADF}" type="datetimeFigureOut">
              <a:rPr lang="en-GB" smtClean="0"/>
              <a:pPr/>
              <a:t>25/06/2025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334DC21-EC1F-4C8D-807B-80EFC34A813D}"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8D875C-BA37-4C8D-AD7C-A1BBCBB55ADF}" type="datetimeFigureOut">
              <a:rPr lang="en-GB" smtClean="0"/>
              <a:pPr/>
              <a:t>25/06/2025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334DC21-EC1F-4C8D-807B-80EFC34A813D}"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8D875C-BA37-4C8D-AD7C-A1BBCBB55ADF}" type="datetimeFigureOut">
              <a:rPr lang="en-GB" smtClean="0"/>
              <a:pPr/>
              <a:t>25/06/2025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34DC21-EC1F-4C8D-807B-80EFC34A813D}"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52400"/>
            <a:ext cx="8229600" cy="1143000"/>
          </a:xfrm>
        </p:spPr>
        <p:txBody>
          <a:bodyPr>
            <a:normAutofit/>
          </a:bodyPr>
          <a:lstStyle/>
          <a:p>
            <a:r>
              <a:rPr lang="en-US" b="1" dirty="0"/>
              <a:t>Functional Business Systems </a:t>
            </a:r>
            <a:endParaRPr lang="en-US" dirty="0"/>
          </a:p>
        </p:txBody>
      </p:sp>
      <p:sp>
        <p:nvSpPr>
          <p:cNvPr id="5" name="Content Placeholder 4"/>
          <p:cNvSpPr>
            <a:spLocks noGrp="1"/>
          </p:cNvSpPr>
          <p:nvPr>
            <p:ph idx="1"/>
          </p:nvPr>
        </p:nvSpPr>
        <p:spPr>
          <a:xfrm>
            <a:off x="152400" y="1371600"/>
            <a:ext cx="8991600" cy="5334000"/>
          </a:xfrm>
        </p:spPr>
        <p:txBody>
          <a:bodyPr>
            <a:normAutofit/>
          </a:bodyPr>
          <a:lstStyle/>
          <a:p>
            <a:r>
              <a:rPr lang="en-US" i="1" dirty="0"/>
              <a:t>Business managers are moving from a tradition where they could avoid, delegate, or ignore decisions about IT to one where they cannot create a marketing, product, international, organization, or financial plan that does not involve such decisions.</a:t>
            </a:r>
            <a:endParaRPr lang="en-GB"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r>
              <a:rPr lang="en-US" dirty="0"/>
              <a:t>In interactive marketing, customers are not just passive participants who receive media advertising prior to purchase, but are actively engaged in network-enabled proactive and interactive processes.</a:t>
            </a:r>
          </a:p>
          <a:p>
            <a:endParaRPr lang="en-US" dirty="0"/>
          </a:p>
          <a:p>
            <a:r>
              <a:rPr lang="en-US" dirty="0"/>
              <a:t>Interactive marketing encourages customers to become involved in </a:t>
            </a:r>
          </a:p>
          <a:p>
            <a:pPr lvl="1"/>
            <a:r>
              <a:rPr lang="en-US" dirty="0"/>
              <a:t>product development, </a:t>
            </a:r>
          </a:p>
          <a:p>
            <a:pPr lvl="1"/>
            <a:r>
              <a:rPr lang="en-US" dirty="0"/>
              <a:t>delivery, and </a:t>
            </a:r>
          </a:p>
          <a:p>
            <a:pPr lvl="1"/>
            <a:r>
              <a:rPr lang="en-US" dirty="0"/>
              <a:t>service issues. </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lnSpcReduction="10000"/>
          </a:bodyPr>
          <a:lstStyle/>
          <a:p>
            <a:r>
              <a:rPr lang="en-US" dirty="0"/>
              <a:t>This is enabled by various Internet technologies, including </a:t>
            </a:r>
          </a:p>
          <a:p>
            <a:pPr lvl="1"/>
            <a:r>
              <a:rPr lang="en-US" dirty="0"/>
              <a:t>chat and discussion groups, </a:t>
            </a:r>
          </a:p>
          <a:p>
            <a:pPr lvl="1"/>
            <a:r>
              <a:rPr lang="en-US" dirty="0"/>
              <a:t>Web forms and questionnaires, </a:t>
            </a:r>
          </a:p>
          <a:p>
            <a:pPr lvl="1"/>
            <a:r>
              <a:rPr lang="en-US" dirty="0"/>
              <a:t>instant messaging, and </a:t>
            </a:r>
          </a:p>
          <a:p>
            <a:pPr lvl="1"/>
            <a:r>
              <a:rPr lang="en-US" dirty="0"/>
              <a:t>e-mail correspondence. </a:t>
            </a:r>
          </a:p>
          <a:p>
            <a:pPr lvl="1"/>
            <a:endParaRPr lang="en-US" dirty="0"/>
          </a:p>
          <a:p>
            <a:r>
              <a:rPr lang="en-US" dirty="0"/>
              <a:t>Finally, the expected outcomes of interactive marketing are </a:t>
            </a:r>
          </a:p>
          <a:p>
            <a:pPr lvl="1"/>
            <a:r>
              <a:rPr lang="en-US" dirty="0"/>
              <a:t>a rich mixture of vital marketing data, </a:t>
            </a:r>
          </a:p>
          <a:p>
            <a:pPr lvl="1"/>
            <a:r>
              <a:rPr lang="en-US" dirty="0"/>
              <a:t>new product ideas, </a:t>
            </a:r>
          </a:p>
          <a:p>
            <a:pPr lvl="1"/>
            <a:r>
              <a:rPr lang="en-US" dirty="0"/>
              <a:t>volume sales, and </a:t>
            </a:r>
          </a:p>
          <a:p>
            <a:pPr lvl="1"/>
            <a:r>
              <a:rPr lang="en-US" dirty="0"/>
              <a:t>strong customer relationships.</a:t>
            </a:r>
            <a:endParaRPr lang="en-GB" dirty="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pPr>
              <a:buNone/>
            </a:pPr>
            <a:r>
              <a:rPr lang="en-US" b="1" dirty="0"/>
              <a:t>	Targeted Marketing</a:t>
            </a:r>
            <a:endParaRPr lang="en-GB" dirty="0"/>
          </a:p>
          <a:p>
            <a:r>
              <a:rPr lang="en-US" b="1" dirty="0"/>
              <a:t>Targeted marketing </a:t>
            </a:r>
            <a:r>
              <a:rPr lang="en-US" dirty="0"/>
              <a:t>has become an important tool in developing advertising and promotion strategies to strengthen a company's e-commerce initiatives, as well as its traditional </a:t>
            </a:r>
            <a:r>
              <a:rPr lang="en-US"/>
              <a:t>business ventures</a:t>
            </a:r>
            <a:r>
              <a:rPr lang="en-US" dirty="0"/>
              <a:t>.</a:t>
            </a:r>
          </a:p>
          <a:p>
            <a:pPr>
              <a:buNone/>
            </a:pPr>
            <a:endParaRPr lang="en-US" dirty="0"/>
          </a:p>
          <a:p>
            <a:r>
              <a:rPr lang="en-US" dirty="0"/>
              <a:t>As illustrated in the next figure, targeted marketing is an advertising and promotion management concept that includes five targeting components.</a:t>
            </a:r>
            <a:endParaRPr lang="en-GB" dirty="0"/>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srcRect l="8438" t="6075" r="14705" b="10280"/>
          <a:stretch>
            <a:fillRect/>
          </a:stretch>
        </p:blipFill>
        <p:spPr>
          <a:xfrm>
            <a:off x="395536" y="548680"/>
            <a:ext cx="8424936" cy="61206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pPr lvl="0"/>
            <a:r>
              <a:rPr lang="en-US" b="1" dirty="0"/>
              <a:t>Community</a:t>
            </a:r>
            <a:r>
              <a:rPr lang="en-US" dirty="0"/>
              <a:t>. Companies can customize their Web advertising messages and promotion methods to appeal to people in specific communities. </a:t>
            </a:r>
          </a:p>
          <a:p>
            <a:pPr lvl="0">
              <a:buNone/>
            </a:pPr>
            <a:r>
              <a:rPr lang="en-US" dirty="0"/>
              <a:t>	</a:t>
            </a:r>
          </a:p>
          <a:p>
            <a:pPr lvl="0">
              <a:buNone/>
            </a:pPr>
            <a:r>
              <a:rPr lang="en-US" dirty="0"/>
              <a:t>	They can be communities of interest, such as </a:t>
            </a:r>
          </a:p>
          <a:p>
            <a:pPr lvl="1"/>
            <a:r>
              <a:rPr lang="en-US" dirty="0"/>
              <a:t>virtual communities of online sporting enthusiasts or </a:t>
            </a:r>
          </a:p>
          <a:p>
            <a:pPr marL="457200" lvl="1" indent="0">
              <a:buNone/>
            </a:pPr>
            <a:r>
              <a:rPr lang="en-US" dirty="0"/>
              <a:t>	arts and crafts hobbyists, or </a:t>
            </a:r>
          </a:p>
          <a:p>
            <a:pPr lvl="1"/>
            <a:r>
              <a:rPr lang="en-US" dirty="0"/>
              <a:t>geographic communities formed by the websites of a city or other local organization.</a:t>
            </a:r>
            <a:endParaRPr lang="en-GB" dirty="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pPr lvl="0"/>
            <a:r>
              <a:rPr lang="en-US" b="1" dirty="0"/>
              <a:t>Content</a:t>
            </a:r>
            <a:r>
              <a:rPr lang="en-US" dirty="0"/>
              <a:t>. Advertising such as electronic billboards or banners can be placed on a variety of selected websites, in addition to a company's website. </a:t>
            </a:r>
          </a:p>
          <a:p>
            <a:pPr lvl="0">
              <a:buNone/>
            </a:pPr>
            <a:r>
              <a:rPr lang="en-US" dirty="0"/>
              <a:t>	</a:t>
            </a:r>
          </a:p>
          <a:p>
            <a:pPr lvl="0">
              <a:buNone/>
            </a:pPr>
            <a:r>
              <a:rPr lang="en-US" dirty="0"/>
              <a:t>	The content of these messages is aimed at the targeted audience.</a:t>
            </a:r>
          </a:p>
          <a:p>
            <a:pPr lvl="0">
              <a:buNone/>
            </a:pPr>
            <a:r>
              <a:rPr lang="en-US" dirty="0"/>
              <a:t>	</a:t>
            </a:r>
          </a:p>
          <a:p>
            <a:pPr lvl="0">
              <a:buNone/>
            </a:pPr>
            <a:r>
              <a:rPr lang="en-US" dirty="0"/>
              <a:t>	An ad for a product campaign on the opening page of an Internet search engine is a typical example. </a:t>
            </a:r>
            <a:endParaRPr lang="en-GB" dirty="0"/>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fontScale="92500"/>
          </a:bodyPr>
          <a:lstStyle/>
          <a:p>
            <a:pPr lvl="0"/>
            <a:r>
              <a:rPr lang="en-US" b="1" dirty="0"/>
              <a:t>Context</a:t>
            </a:r>
            <a:r>
              <a:rPr lang="en-US" dirty="0"/>
              <a:t>. Advertising appears only in Web pages that are relevant to the content of a product or service. </a:t>
            </a:r>
          </a:p>
          <a:p>
            <a:pPr lvl="0">
              <a:buNone/>
            </a:pPr>
            <a:r>
              <a:rPr lang="en-US" dirty="0"/>
              <a:t>	So advertising is targeted only at people who are already looking for information about a subject matter (vacation travel, for example) that is related to a company's products (car rental services, for example). </a:t>
            </a:r>
          </a:p>
          <a:p>
            <a:pPr lvl="0"/>
            <a:endParaRPr lang="en-GB" dirty="0"/>
          </a:p>
          <a:p>
            <a:pPr lvl="0"/>
            <a:r>
              <a:rPr lang="en-US" b="1" dirty="0"/>
              <a:t>Demographic/Psychographic</a:t>
            </a:r>
            <a:r>
              <a:rPr lang="en-US" dirty="0"/>
              <a:t>. Web marketing efforts can be aimed only at specific types or classes of people: unmarried, twenty-something, middle income, male college graduates, for example. </a:t>
            </a:r>
            <a:endParaRPr lang="en-GB"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0"/>
            <a:ext cx="8991600" cy="6705600"/>
          </a:xfrm>
        </p:spPr>
        <p:txBody>
          <a:bodyPr>
            <a:normAutofit lnSpcReduction="10000"/>
          </a:bodyPr>
          <a:lstStyle/>
          <a:p>
            <a:pPr lvl="0"/>
            <a:r>
              <a:rPr lang="en-US" b="1" dirty="0"/>
              <a:t>Online Behavior</a:t>
            </a:r>
            <a:r>
              <a:rPr lang="en-US" dirty="0"/>
              <a:t>. Advertising and promotion efforts can be tailored to each visit to a site by an individual.</a:t>
            </a:r>
          </a:p>
          <a:p>
            <a:pPr lvl="0"/>
            <a:endParaRPr lang="en-US" dirty="0"/>
          </a:p>
          <a:p>
            <a:pPr lvl="0">
              <a:buNone/>
            </a:pPr>
            <a:r>
              <a:rPr lang="en-US" dirty="0"/>
              <a:t>	This strategy is based on a variety of tracking techniques, such as Web "cookie" files recorded on the visitor's disk drive from previous visits. </a:t>
            </a:r>
          </a:p>
          <a:p>
            <a:pPr lvl="0"/>
            <a:endParaRPr lang="en-US" dirty="0"/>
          </a:p>
          <a:p>
            <a:pPr lvl="0">
              <a:buNone/>
            </a:pPr>
            <a:r>
              <a:rPr lang="en-US" dirty="0"/>
              <a:t>	This enables a company to track a person's online behavior at a website so marketing efforts (such as coupons redeemable at retail stores or e-commerce websites) can be targeted to that individual at each visit to their website. </a:t>
            </a:r>
            <a:endParaRPr lang="en-GB" dirty="0"/>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r>
              <a:rPr lang="en-US" b="1" dirty="0"/>
              <a:t>Sales Force Automation</a:t>
            </a:r>
            <a:endParaRPr lang="en-GB" dirty="0"/>
          </a:p>
          <a:p>
            <a:pPr>
              <a:buNone/>
            </a:pPr>
            <a:r>
              <a:rPr lang="en-US" dirty="0"/>
              <a:t>	Increasingly, computers and the Internet are providing the basis for </a:t>
            </a:r>
            <a:r>
              <a:rPr lang="en-US" b="1" dirty="0"/>
              <a:t>sales force automation</a:t>
            </a:r>
            <a:r>
              <a:rPr lang="en-US" dirty="0"/>
              <a:t>. </a:t>
            </a:r>
          </a:p>
          <a:p>
            <a:endParaRPr lang="en-US" dirty="0"/>
          </a:p>
          <a:p>
            <a:pPr>
              <a:buNone/>
            </a:pPr>
            <a:r>
              <a:rPr lang="en-US" dirty="0"/>
              <a:t>	In many companies, the sales force is being outfitted with </a:t>
            </a:r>
          </a:p>
          <a:p>
            <a:pPr lvl="1"/>
            <a:r>
              <a:rPr lang="en-US" dirty="0"/>
              <a:t>notebook computers, </a:t>
            </a:r>
          </a:p>
          <a:p>
            <a:pPr lvl="1"/>
            <a:r>
              <a:rPr lang="en-US" dirty="0"/>
              <a:t>Web browsers, and </a:t>
            </a:r>
          </a:p>
          <a:p>
            <a:pPr lvl="1"/>
            <a:r>
              <a:rPr lang="en-US" dirty="0"/>
              <a:t>sales contact management software </a:t>
            </a:r>
          </a:p>
          <a:p>
            <a:pPr>
              <a:buNone/>
            </a:pPr>
            <a:r>
              <a:rPr lang="en-US" dirty="0"/>
              <a:t>	that connect them to marketing websites on the Internet, extranets, and their company intranets. </a:t>
            </a:r>
            <a:endParaRPr lang="en-GB" dirty="0"/>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r>
              <a:rPr lang="en-US" dirty="0"/>
              <a:t>This not only increases the personal productivity of salespeople, but dramatically speeds up the capture and analysis of sales data from the field to marketing managers at company headquarters. </a:t>
            </a:r>
          </a:p>
          <a:p>
            <a:r>
              <a:rPr lang="en-US" dirty="0"/>
              <a:t>In return, it allows marketing and sales management to improve the delivery of information and the support they provide to their salespeople. </a:t>
            </a:r>
          </a:p>
          <a:p>
            <a:r>
              <a:rPr lang="en-US" dirty="0"/>
              <a:t>Therefore, many companies are viewing sales force automation as a way to gain a strategic advantage in sales productivity and marketing responsiveness.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pPr>
              <a:buNone/>
            </a:pPr>
            <a:r>
              <a:rPr lang="en-US" b="1" dirty="0"/>
              <a:t>	Introduction</a:t>
            </a:r>
            <a:endParaRPr lang="en-GB" dirty="0"/>
          </a:p>
          <a:p>
            <a:r>
              <a:rPr lang="en-GB" dirty="0"/>
              <a:t>There are as many ways to use information technology in business as there are business activities to be performed, business problems to be solved, and business opportunities to be pursued. </a:t>
            </a:r>
          </a:p>
          <a:p>
            <a:endParaRPr lang="en-GB" dirty="0"/>
          </a:p>
          <a:p>
            <a:r>
              <a:rPr lang="en-GB" dirty="0"/>
              <a:t>What are the major ways information systems are used to support each of the functions of business? </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fontScale="92500" lnSpcReduction="10000"/>
          </a:bodyPr>
          <a:lstStyle/>
          <a:p>
            <a:r>
              <a:rPr lang="en-GB" dirty="0"/>
              <a:t>For example, salespeople use their PCs to record sales data as they make their calls on customers and prospects during the day. </a:t>
            </a:r>
          </a:p>
          <a:p>
            <a:r>
              <a:rPr lang="en-GB" dirty="0"/>
              <a:t>Then each night, sales reps in the field can connect their computers by modem and telephone links to the Internet and extranets, which can access intranet or other network servers at their company. </a:t>
            </a:r>
          </a:p>
          <a:p>
            <a:r>
              <a:rPr lang="en-GB" dirty="0"/>
              <a:t>Then, they can upload information on sales orders, sales calls, and other sales statistics, as well as send electronic mail messages and access website sales support information. </a:t>
            </a:r>
          </a:p>
          <a:p>
            <a:r>
              <a:rPr lang="en-GB" dirty="0"/>
              <a:t>In return, the network servers may download product availability data, prospect lists of information on good sales prospects, and e-mail messages.</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pPr>
              <a:buNone/>
            </a:pPr>
            <a:r>
              <a:rPr lang="en-US" b="1" dirty="0"/>
              <a:t>	Manufacturing Systems </a:t>
            </a:r>
            <a:endParaRPr lang="en-GB" dirty="0"/>
          </a:p>
          <a:p>
            <a:endParaRPr lang="en-US" b="1" dirty="0"/>
          </a:p>
          <a:p>
            <a:r>
              <a:rPr lang="en-US" b="1" dirty="0"/>
              <a:t>Manufacturing information systems</a:t>
            </a:r>
            <a:r>
              <a:rPr lang="en-US" dirty="0"/>
              <a:t> support the </a:t>
            </a:r>
            <a:r>
              <a:rPr lang="en-US" i="1" dirty="0"/>
              <a:t>production/operations </a:t>
            </a:r>
            <a:r>
              <a:rPr lang="en-US" dirty="0"/>
              <a:t>function that includes all activities concerned with the planning and control of the processes producing goods or services. </a:t>
            </a:r>
          </a:p>
          <a:p>
            <a:endParaRPr lang="en-US" dirty="0"/>
          </a:p>
          <a:p>
            <a:r>
              <a:rPr lang="en-US" dirty="0"/>
              <a:t>Thus, the production/operations function is concerned with the management of the operational processes and systems of all business firms.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r>
              <a:rPr lang="en-US" dirty="0"/>
              <a:t>Information systems used for operations management and transaction processing support all firms that must plan, monitor, and control </a:t>
            </a:r>
          </a:p>
          <a:p>
            <a:pPr lvl="1"/>
            <a:r>
              <a:rPr lang="en-US" dirty="0"/>
              <a:t>inventories, </a:t>
            </a:r>
          </a:p>
          <a:p>
            <a:pPr lvl="1"/>
            <a:r>
              <a:rPr lang="en-US" dirty="0"/>
              <a:t>purchases, and </a:t>
            </a:r>
          </a:p>
          <a:p>
            <a:pPr lvl="1"/>
            <a:r>
              <a:rPr lang="en-US" dirty="0"/>
              <a:t>the flow of goods and services. </a:t>
            </a:r>
          </a:p>
          <a:p>
            <a:r>
              <a:rPr lang="en-US" dirty="0"/>
              <a:t>Therefore, firms such as transportation companies, wholesalers, retailers, financial institutions, and service companies must use production/operations information systems to plan and control their operations. </a:t>
            </a:r>
            <a:endParaRPr lang="en-GB" dirty="0"/>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fontScale="92500" lnSpcReduction="10000"/>
          </a:bodyPr>
          <a:lstStyle/>
          <a:p>
            <a:r>
              <a:rPr lang="en-US" b="1" dirty="0"/>
              <a:t>Computer ­Integrated Manufacturing </a:t>
            </a:r>
            <a:endParaRPr lang="en-GB" dirty="0"/>
          </a:p>
          <a:p>
            <a:r>
              <a:rPr lang="en-US" i="1" dirty="0"/>
              <a:t>Once upon a time, manufacturers operated on a simple build-to-stock model. They built 100 or 100,000 of an item and sold them via distribution networks. They kept track of the stock of inventory and made more of the item once inventory levels dipped below a threshold. Rush jobs were both rare and expensive, and configuration options limited. Things have changed. Concepts like just-in-time inventory, build-to-order (BTO) manufacturing, end-to-end supply chain visibility, the explosion in contract manufacturing, and the development of Web-based e-business tools for collaborative manufacturing have revolutionized plant management. </a:t>
            </a:r>
            <a:endParaRPr lang="en-GB" dirty="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fontScale="85000" lnSpcReduction="10000"/>
          </a:bodyPr>
          <a:lstStyle/>
          <a:p>
            <a:pPr>
              <a:buNone/>
            </a:pPr>
            <a:r>
              <a:rPr lang="en-US" dirty="0"/>
              <a:t>	CIM supports the concepts of </a:t>
            </a:r>
          </a:p>
          <a:p>
            <a:pPr lvl="1"/>
            <a:r>
              <a:rPr lang="en-US" i="1" dirty="0"/>
              <a:t>flexible manufacturing systems, </a:t>
            </a:r>
          </a:p>
          <a:p>
            <a:pPr lvl="1"/>
            <a:r>
              <a:rPr lang="en-US" i="1" dirty="0"/>
              <a:t>agile manufacturing,</a:t>
            </a:r>
            <a:r>
              <a:rPr lang="en-US" dirty="0"/>
              <a:t> and </a:t>
            </a:r>
          </a:p>
          <a:p>
            <a:pPr lvl="1"/>
            <a:r>
              <a:rPr lang="en-US" i="1" dirty="0"/>
              <a:t>total quality management</a:t>
            </a:r>
            <a:r>
              <a:rPr lang="en-US" dirty="0"/>
              <a:t>.</a:t>
            </a:r>
          </a:p>
          <a:p>
            <a:pPr lvl="1">
              <a:buFont typeface="Wingdings" panose="05000000000000000000" pitchFamily="2" charset="2"/>
              <a:buChar char="ü"/>
            </a:pPr>
            <a:r>
              <a:rPr lang="en-US" sz="1900" dirty="0">
                <a:solidFill>
                  <a:srgbClr val="4D5156"/>
                </a:solidFill>
                <a:highlight>
                  <a:srgbClr val="FFFFFF"/>
                </a:highlight>
                <a:latin typeface="arial" panose="020B0604020202020204" pitchFamily="34" charset="0"/>
              </a:rPr>
              <a:t>A flexible manufacturing system is a manufacturing system in which there is some amount of flexibility that allows the system to react in case of changes, whether predicted or unpredicted. E.g. Bicycle manufacturing. Machines and computerized systems can be configured to manufacture a variety of parts and handle changing levels of production</a:t>
            </a:r>
          </a:p>
          <a:p>
            <a:pPr lvl="1">
              <a:buFont typeface="Wingdings" panose="05000000000000000000" pitchFamily="2" charset="2"/>
              <a:buChar char="ü"/>
            </a:pPr>
            <a:endParaRPr lang="en-US" sz="1900" dirty="0">
              <a:solidFill>
                <a:srgbClr val="4D5156"/>
              </a:solidFill>
              <a:highlight>
                <a:srgbClr val="FFFFFF"/>
              </a:highlight>
              <a:latin typeface="arial" panose="020B0604020202020204" pitchFamily="34" charset="0"/>
            </a:endParaRPr>
          </a:p>
          <a:p>
            <a:pPr lvl="1">
              <a:buFont typeface="Wingdings" panose="05000000000000000000" pitchFamily="2" charset="2"/>
              <a:buChar char="ü"/>
            </a:pPr>
            <a:r>
              <a:rPr lang="en-US" sz="1900" dirty="0">
                <a:solidFill>
                  <a:srgbClr val="4D5156"/>
                </a:solidFill>
                <a:highlight>
                  <a:srgbClr val="FFFFFF"/>
                </a:highlight>
                <a:latin typeface="arial" panose="020B0604020202020204" pitchFamily="34" charset="0"/>
              </a:rPr>
              <a:t>Agile manufacturing is a term applied to an organization that has created the processes, tools, and training to enable it to respond quickly to customer needs and market changes while still controlling costs and quality.</a:t>
            </a:r>
          </a:p>
          <a:p>
            <a:pPr lvl="1">
              <a:buFont typeface="Wingdings" panose="05000000000000000000" pitchFamily="2" charset="2"/>
              <a:buChar char="ü"/>
            </a:pPr>
            <a:endParaRPr lang="en-US" sz="1900" dirty="0">
              <a:solidFill>
                <a:srgbClr val="4D5156"/>
              </a:solidFill>
              <a:highlight>
                <a:srgbClr val="FFFFFF"/>
              </a:highlight>
              <a:latin typeface="arial" panose="020B0604020202020204" pitchFamily="34" charset="0"/>
            </a:endParaRPr>
          </a:p>
          <a:p>
            <a:pPr lvl="1">
              <a:buFont typeface="Wingdings" panose="05000000000000000000" pitchFamily="2" charset="2"/>
              <a:buChar char="ü"/>
            </a:pPr>
            <a:r>
              <a:rPr lang="en-US" sz="1900" dirty="0">
                <a:solidFill>
                  <a:srgbClr val="4D5156"/>
                </a:solidFill>
                <a:highlight>
                  <a:srgbClr val="FFFFFF"/>
                </a:highlight>
                <a:latin typeface="arial" panose="020B0604020202020204" pitchFamily="34" charset="0"/>
              </a:rPr>
              <a:t>Total quality management consists of organization-wide efforts to "install and make permanent climate where employees continuously improve their ability to provide on demand products and services that customers will find of particular value."</a:t>
            </a:r>
          </a:p>
          <a:p>
            <a:pPr lvl="1">
              <a:buNone/>
            </a:pPr>
            <a:endParaRPr lang="en-US" dirty="0"/>
          </a:p>
          <a:p>
            <a:r>
              <a:rPr lang="en-US" dirty="0"/>
              <a:t>Implementing such manufacturing concepts enables a company to quickly respond to and fulfill customer requirements with high-quality products and services. </a:t>
            </a:r>
            <a:endParaRPr lang="en-GB" dirty="0"/>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lnSpcReduction="10000"/>
          </a:bodyPr>
          <a:lstStyle/>
          <a:p>
            <a:pPr>
              <a:buNone/>
            </a:pPr>
            <a:r>
              <a:rPr lang="en-US" dirty="0"/>
              <a:t>	</a:t>
            </a:r>
            <a:r>
              <a:rPr lang="en-US" dirty="0" err="1"/>
              <a:t>ClM</a:t>
            </a:r>
            <a:r>
              <a:rPr lang="en-US" dirty="0"/>
              <a:t> is an overall concept that stresses that the objectives of computer-based systems in manufacturing must be to: </a:t>
            </a:r>
            <a:endParaRPr lang="en-GB" dirty="0"/>
          </a:p>
          <a:p>
            <a:pPr lvl="0"/>
            <a:r>
              <a:rPr lang="en-US" b="1" dirty="0"/>
              <a:t>Simplify </a:t>
            </a:r>
            <a:r>
              <a:rPr lang="en-US" dirty="0"/>
              <a:t>(reengineer) production processes, product designs, and factory organization as a vital foundation to automation and integration.</a:t>
            </a:r>
            <a:endParaRPr lang="en-GB" dirty="0"/>
          </a:p>
          <a:p>
            <a:pPr lvl="0"/>
            <a:r>
              <a:rPr lang="en-US" b="1" dirty="0"/>
              <a:t>Automate </a:t>
            </a:r>
            <a:r>
              <a:rPr lang="en-US" dirty="0"/>
              <a:t>production processes and the business functions that support them with computers, machines, and robots. </a:t>
            </a:r>
            <a:endParaRPr lang="en-GB" dirty="0"/>
          </a:p>
          <a:p>
            <a:pPr lvl="0"/>
            <a:r>
              <a:rPr lang="en-US" b="1" dirty="0"/>
              <a:t>Integrate </a:t>
            </a:r>
            <a:r>
              <a:rPr lang="en-US" dirty="0"/>
              <a:t>all production and support processes using computer networks, cross-functional business software, and other information technologies. </a:t>
            </a:r>
            <a:endParaRPr lang="en-GB" dirty="0"/>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p:cNvPicPr>
          <p:nvPr>
            <p:ph idx="1"/>
          </p:nvPr>
        </p:nvPicPr>
        <p:blipFill>
          <a:blip r:embed="rId2" cstate="print"/>
          <a:srcRect l="5652" t="3583" r="10435" b="4886"/>
          <a:stretch>
            <a:fillRect/>
          </a:stretch>
        </p:blipFill>
        <p:spPr>
          <a:xfrm>
            <a:off x="755576" y="2276872"/>
            <a:ext cx="7488831" cy="4385784"/>
          </a:xfrm>
          <a:prstGeom prst="rect">
            <a:avLst/>
          </a:prstGeom>
        </p:spPr>
      </p:pic>
      <p:sp>
        <p:nvSpPr>
          <p:cNvPr id="4" name="Rectangle 3"/>
          <p:cNvSpPr/>
          <p:nvPr/>
        </p:nvSpPr>
        <p:spPr>
          <a:xfrm>
            <a:off x="323528" y="332656"/>
            <a:ext cx="8496944" cy="1815882"/>
          </a:xfrm>
          <a:prstGeom prst="rect">
            <a:avLst/>
          </a:prstGeom>
        </p:spPr>
        <p:txBody>
          <a:bodyPr wrap="square">
            <a:spAutoFit/>
          </a:bodyPr>
          <a:lstStyle/>
          <a:p>
            <a:r>
              <a:rPr lang="en-GB" sz="2800" dirty="0"/>
              <a:t>As the figure below depicts, a variety of manufacturing information systems, many of them Web-enabled, are used to support </a:t>
            </a:r>
            <a:r>
              <a:rPr lang="en-GB" sz="2800" b="1" dirty="0"/>
              <a:t>computer-integrated manufacturing </a:t>
            </a:r>
            <a:r>
              <a:rPr lang="en-GB" sz="2800" i="1" dirty="0"/>
              <a:t>(CIM). </a:t>
            </a:r>
            <a:endParaRPr lang="en-GB"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669360"/>
          </a:xfrm>
        </p:spPr>
        <p:txBody>
          <a:bodyPr>
            <a:normAutofit fontScale="85000" lnSpcReduction="10000"/>
          </a:bodyPr>
          <a:lstStyle/>
          <a:p>
            <a:r>
              <a:rPr lang="en-GB" dirty="0"/>
              <a:t>Computers are used to help engineers design </a:t>
            </a:r>
          </a:p>
          <a:p>
            <a:pPr lvl="1"/>
            <a:r>
              <a:rPr lang="en-GB" dirty="0"/>
              <a:t>better products using both </a:t>
            </a:r>
            <a:r>
              <a:rPr lang="en-GB" i="1" dirty="0"/>
              <a:t>computer-aided engineering </a:t>
            </a:r>
            <a:r>
              <a:rPr lang="en-GB" dirty="0"/>
              <a:t>(CAE) and </a:t>
            </a:r>
            <a:r>
              <a:rPr lang="en-GB" i="1" dirty="0"/>
              <a:t>computer-aided design </a:t>
            </a:r>
            <a:r>
              <a:rPr lang="en-GB" dirty="0"/>
              <a:t>(CAD) systems, and </a:t>
            </a:r>
          </a:p>
          <a:p>
            <a:pPr lvl="1"/>
            <a:r>
              <a:rPr lang="en-GB" dirty="0"/>
              <a:t>better production processes with </a:t>
            </a:r>
            <a:r>
              <a:rPr lang="en-GB" i="1" dirty="0"/>
              <a:t>computer-aided process planning. </a:t>
            </a:r>
          </a:p>
          <a:p>
            <a:r>
              <a:rPr lang="en-GB" dirty="0"/>
              <a:t>Computers are also used to help </a:t>
            </a:r>
          </a:p>
          <a:p>
            <a:pPr lvl="1"/>
            <a:r>
              <a:rPr lang="en-GB" dirty="0"/>
              <a:t>plan the types of material needed in the production process, which is called </a:t>
            </a:r>
            <a:r>
              <a:rPr lang="en-GB" i="1" dirty="0"/>
              <a:t>material requirements planning </a:t>
            </a:r>
            <a:r>
              <a:rPr lang="en-GB" dirty="0"/>
              <a:t>(MRP), and</a:t>
            </a:r>
          </a:p>
          <a:p>
            <a:pPr lvl="1"/>
            <a:r>
              <a:rPr lang="en-GB" dirty="0"/>
              <a:t> to integrate MRP with </a:t>
            </a:r>
          </a:p>
          <a:p>
            <a:pPr lvl="2"/>
            <a:r>
              <a:rPr lang="en-GB" dirty="0"/>
              <a:t>production scheduling and </a:t>
            </a:r>
          </a:p>
          <a:p>
            <a:pPr lvl="2"/>
            <a:r>
              <a:rPr lang="en-GB" dirty="0"/>
              <a:t>shop floor operations, </a:t>
            </a:r>
          </a:p>
          <a:p>
            <a:pPr lvl="1"/>
            <a:r>
              <a:rPr lang="en-GB" dirty="0"/>
              <a:t>which is known as </a:t>
            </a:r>
            <a:r>
              <a:rPr lang="en-GB" i="1" dirty="0"/>
              <a:t>manufacturing Resource planning. </a:t>
            </a:r>
          </a:p>
          <a:p>
            <a:pPr lvl="1">
              <a:buNone/>
            </a:pPr>
            <a:endParaRPr lang="en-GB" i="1" dirty="0"/>
          </a:p>
          <a:p>
            <a:r>
              <a:rPr lang="en-GB" dirty="0"/>
              <a:t>Many of the processes within manufacturing resource planning systems are included in the manufacturing module of enterprise resource planning (ERP) software which is discussed later. </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r>
              <a:rPr lang="en-US" dirty="0"/>
              <a:t>Computer-aided manufacturing (CAM) systems are those that automate the production process by</a:t>
            </a:r>
          </a:p>
          <a:p>
            <a:pPr lvl="1"/>
            <a:r>
              <a:rPr lang="en-US" dirty="0"/>
              <a:t> monitoring and controlling the production process in a factory (manufacturing execution systems) or by </a:t>
            </a:r>
          </a:p>
          <a:p>
            <a:pPr lvl="1"/>
            <a:r>
              <a:rPr lang="en-US" dirty="0"/>
              <a:t>directly controlling a </a:t>
            </a:r>
          </a:p>
          <a:p>
            <a:pPr lvl="2"/>
            <a:r>
              <a:rPr lang="en-US" dirty="0"/>
              <a:t>physical process (process control), </a:t>
            </a:r>
          </a:p>
          <a:p>
            <a:pPr lvl="2"/>
            <a:r>
              <a:rPr lang="en-US" dirty="0"/>
              <a:t>a machine tool (machine control), or </a:t>
            </a:r>
          </a:p>
          <a:p>
            <a:pPr lvl="2"/>
            <a:r>
              <a:rPr lang="en-US" dirty="0"/>
              <a:t>machines with some humanlike work capabilities (robots). </a:t>
            </a:r>
          </a:p>
          <a:p>
            <a:r>
              <a:rPr lang="en-GB" dirty="0"/>
              <a:t>Manufacturing execution systems (MES) monitor performance of factory floor operations. </a:t>
            </a:r>
          </a:p>
          <a:p>
            <a:r>
              <a:rPr lang="en-GB" dirty="0"/>
              <a:t>They monitor, track, and control </a:t>
            </a:r>
          </a:p>
          <a:p>
            <a:pPr lvl="1"/>
            <a:r>
              <a:rPr lang="en-GB" dirty="0"/>
              <a:t>materials, equipment, personnel, instructions and specifications, and production facilities. </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0"/>
            <a:ext cx="8991600" cy="6516960"/>
          </a:xfrm>
        </p:spPr>
        <p:txBody>
          <a:bodyPr>
            <a:normAutofit fontScale="85000" lnSpcReduction="20000"/>
          </a:bodyPr>
          <a:lstStyle/>
          <a:p>
            <a:r>
              <a:rPr lang="en-GB" dirty="0"/>
              <a:t>MES includes </a:t>
            </a:r>
          </a:p>
          <a:p>
            <a:pPr lvl="1"/>
            <a:r>
              <a:rPr lang="en-GB" dirty="0"/>
              <a:t>shop floor scheduling and control, </a:t>
            </a:r>
          </a:p>
          <a:p>
            <a:pPr lvl="1"/>
            <a:r>
              <a:rPr lang="en-GB" dirty="0"/>
              <a:t>machine control, </a:t>
            </a:r>
          </a:p>
          <a:p>
            <a:pPr lvl="1"/>
            <a:r>
              <a:rPr lang="en-GB" dirty="0"/>
              <a:t>robotics control, and </a:t>
            </a:r>
          </a:p>
          <a:p>
            <a:pPr lvl="1"/>
            <a:r>
              <a:rPr lang="en-GB" dirty="0"/>
              <a:t>process control systems. </a:t>
            </a:r>
          </a:p>
          <a:p>
            <a:endParaRPr lang="en-GB" dirty="0"/>
          </a:p>
          <a:p>
            <a:r>
              <a:rPr lang="en-US" dirty="0"/>
              <a:t>Process control is the use of computers to control an ongoing physical process. </a:t>
            </a:r>
          </a:p>
          <a:p>
            <a:pPr>
              <a:buNone/>
            </a:pPr>
            <a:endParaRPr lang="en-GB" dirty="0"/>
          </a:p>
          <a:p>
            <a:r>
              <a:rPr lang="en-US" dirty="0"/>
              <a:t>Process control computers control physical processes in</a:t>
            </a:r>
          </a:p>
          <a:p>
            <a:pPr lvl="1"/>
            <a:r>
              <a:rPr lang="en-US" dirty="0"/>
              <a:t>petroleum refineries, </a:t>
            </a:r>
          </a:p>
          <a:p>
            <a:pPr lvl="1"/>
            <a:r>
              <a:rPr lang="en-US" dirty="0"/>
              <a:t>cement plants, </a:t>
            </a:r>
          </a:p>
          <a:p>
            <a:pPr lvl="1"/>
            <a:r>
              <a:rPr lang="en-US" dirty="0"/>
              <a:t>steel mills, </a:t>
            </a:r>
          </a:p>
          <a:p>
            <a:pPr lvl="1"/>
            <a:r>
              <a:rPr lang="en-US" dirty="0"/>
              <a:t>chemical plants, </a:t>
            </a:r>
          </a:p>
          <a:p>
            <a:pPr lvl="1"/>
            <a:r>
              <a:rPr lang="en-US" dirty="0"/>
              <a:t>food product manufacturing plants, </a:t>
            </a:r>
          </a:p>
          <a:p>
            <a:pPr lvl="1"/>
            <a:r>
              <a:rPr lang="en-US" dirty="0"/>
              <a:t>pulp and paper mills, </a:t>
            </a:r>
          </a:p>
          <a:p>
            <a:pPr lvl="1"/>
            <a:r>
              <a:rPr lang="en-US" dirty="0"/>
              <a:t>electric power plants, and so on. </a:t>
            </a:r>
            <a:endParaRPr lang="en-GB" dirty="0"/>
          </a:p>
          <a:p>
            <a:endParaRPr lang="en-GB"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r>
              <a:rPr lang="en-GB" dirty="0"/>
              <a:t>In this session, we will discuss functional business systems, that is, a variety of types of information systems (transaction processing, management information, decision support, etc.) that support the business functions of </a:t>
            </a:r>
          </a:p>
          <a:p>
            <a:pPr lvl="1"/>
            <a:r>
              <a:rPr lang="en-GB" dirty="0"/>
              <a:t>accounting, </a:t>
            </a:r>
          </a:p>
          <a:p>
            <a:pPr lvl="1"/>
            <a:r>
              <a:rPr lang="en-GB" dirty="0"/>
              <a:t>finance, </a:t>
            </a:r>
          </a:p>
          <a:p>
            <a:pPr lvl="1"/>
            <a:r>
              <a:rPr lang="en-GB" dirty="0"/>
              <a:t>marketing, </a:t>
            </a:r>
          </a:p>
          <a:p>
            <a:pPr lvl="1"/>
            <a:r>
              <a:rPr lang="en-GB" dirty="0"/>
              <a:t>operations management, and </a:t>
            </a:r>
          </a:p>
          <a:p>
            <a:pPr lvl="1"/>
            <a:r>
              <a:rPr lang="en-GB" dirty="0"/>
              <a:t>human resource management.</a:t>
            </a:r>
          </a:p>
          <a:p>
            <a:r>
              <a:rPr lang="en-US" dirty="0"/>
              <a:t>The next figure illustrates how information systems can be grouped into business function categories. </a:t>
            </a:r>
            <a:endParaRPr lang="en-GB" dirty="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r>
              <a:rPr lang="en-US" dirty="0"/>
              <a:t>A process control computer system requires the use of special sensing devices that measure physical phenomena such as temperature or pressure changes. </a:t>
            </a:r>
          </a:p>
          <a:p>
            <a:r>
              <a:rPr lang="en-US" dirty="0"/>
              <a:t>These continuous physical measurements are converted to digital form by analog-to-digital converters and relayed to computers for processing.</a:t>
            </a:r>
          </a:p>
          <a:p>
            <a:pPr>
              <a:buNone/>
            </a:pPr>
            <a:endParaRPr lang="en-US" dirty="0"/>
          </a:p>
          <a:p>
            <a:r>
              <a:rPr lang="en-US" dirty="0"/>
              <a:t>Machine control is the</a:t>
            </a:r>
            <a:r>
              <a:rPr lang="en-US" i="1" dirty="0"/>
              <a:t> </a:t>
            </a:r>
            <a:r>
              <a:rPr lang="en-US" dirty="0"/>
              <a:t>use of computers to control the actions of </a:t>
            </a:r>
            <a:r>
              <a:rPr lang="en-US"/>
              <a:t>machines - popularly </a:t>
            </a:r>
            <a:r>
              <a:rPr lang="en-US" dirty="0"/>
              <a:t>called </a:t>
            </a:r>
            <a:r>
              <a:rPr lang="en-US" i="1" dirty="0"/>
              <a:t>numerical control. </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lnSpcReduction="10000"/>
          </a:bodyPr>
          <a:lstStyle/>
          <a:p>
            <a:pPr>
              <a:buNone/>
            </a:pPr>
            <a:r>
              <a:rPr lang="en-US" b="1" dirty="0"/>
              <a:t>	Human Resource Systems </a:t>
            </a:r>
            <a:endParaRPr lang="en-GB" dirty="0"/>
          </a:p>
          <a:p>
            <a:r>
              <a:rPr lang="en-US" dirty="0"/>
              <a:t>The human resource management (HRM) function involves the recruitment, placement, evaluation, compensation, and development of the employees of an organization. </a:t>
            </a:r>
          </a:p>
          <a:p>
            <a:r>
              <a:rPr lang="en-US" dirty="0"/>
              <a:t>The goal of HRM is the effective and efficient use of the human resources of a company. </a:t>
            </a:r>
          </a:p>
          <a:p>
            <a:r>
              <a:rPr lang="en-US" dirty="0"/>
              <a:t>Thus, human resource information systems are designed to support </a:t>
            </a:r>
            <a:endParaRPr lang="en-GB" dirty="0"/>
          </a:p>
          <a:p>
            <a:pPr marL="971550" lvl="1" indent="-514350">
              <a:buFont typeface="+mj-lt"/>
              <a:buAutoNum type="arabicPeriod"/>
            </a:pPr>
            <a:r>
              <a:rPr lang="en-US" dirty="0"/>
              <a:t>planning to meet the personnel needs of the business, </a:t>
            </a:r>
            <a:endParaRPr lang="en-GB" dirty="0"/>
          </a:p>
          <a:p>
            <a:pPr marL="971550" lvl="1" indent="-514350">
              <a:buFont typeface="+mj-lt"/>
              <a:buAutoNum type="arabicPeriod"/>
            </a:pPr>
            <a:r>
              <a:rPr lang="en-US" dirty="0"/>
              <a:t>development of employees to their full potential, and </a:t>
            </a:r>
            <a:endParaRPr lang="en-GB" dirty="0"/>
          </a:p>
          <a:p>
            <a:pPr marL="971550" lvl="1" indent="-514350">
              <a:buFont typeface="+mj-lt"/>
              <a:buAutoNum type="arabicPeriod"/>
            </a:pPr>
            <a:r>
              <a:rPr lang="en-US" dirty="0"/>
              <a:t>control of all personnel policies and programs. </a:t>
            </a:r>
            <a:endParaRPr lang="en-GB" dirty="0"/>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r>
              <a:rPr lang="en-US" dirty="0"/>
              <a:t>Originally, businesses used computer-based information systems to </a:t>
            </a:r>
            <a:endParaRPr lang="en-GB" dirty="0"/>
          </a:p>
          <a:p>
            <a:pPr lvl="1">
              <a:buNone/>
            </a:pPr>
            <a:r>
              <a:rPr lang="en-US" dirty="0"/>
              <a:t>(1) produce paychecks and payroll reports,</a:t>
            </a:r>
            <a:endParaRPr lang="en-GB" dirty="0"/>
          </a:p>
          <a:p>
            <a:pPr lvl="1">
              <a:buNone/>
            </a:pPr>
            <a:r>
              <a:rPr lang="en-US" dirty="0"/>
              <a:t>(2) maintain personnel records, and </a:t>
            </a:r>
            <a:endParaRPr lang="en-GB" dirty="0"/>
          </a:p>
          <a:p>
            <a:pPr lvl="1">
              <a:buNone/>
            </a:pPr>
            <a:r>
              <a:rPr lang="en-US" dirty="0"/>
              <a:t>(3) analyze the use of personnel in business operations. </a:t>
            </a:r>
            <a:endParaRPr lang="en-GB" dirty="0"/>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r>
              <a:rPr lang="en-US" dirty="0"/>
              <a:t>Many firms have gone beyond these traditional </a:t>
            </a:r>
            <a:r>
              <a:rPr lang="en-US" i="1" dirty="0"/>
              <a:t>personnel management </a:t>
            </a:r>
            <a:r>
              <a:rPr lang="en-US" dirty="0"/>
              <a:t>functions and have developed human resource information systems (HRIS) that also support </a:t>
            </a:r>
            <a:endParaRPr lang="en-GB" dirty="0"/>
          </a:p>
          <a:p>
            <a:pPr>
              <a:buNone/>
            </a:pPr>
            <a:endParaRPr lang="en-US" dirty="0"/>
          </a:p>
          <a:p>
            <a:pPr lvl="1">
              <a:buNone/>
            </a:pPr>
            <a:r>
              <a:rPr lang="en-US" dirty="0"/>
              <a:t>(1) recruitment, selection, and hiring; </a:t>
            </a:r>
            <a:endParaRPr lang="en-GB" dirty="0"/>
          </a:p>
          <a:p>
            <a:pPr lvl="1">
              <a:buNone/>
            </a:pPr>
            <a:r>
              <a:rPr lang="en-US" dirty="0"/>
              <a:t>(2) job placement; </a:t>
            </a:r>
            <a:endParaRPr lang="en-GB" dirty="0"/>
          </a:p>
          <a:p>
            <a:pPr lvl="1">
              <a:buNone/>
            </a:pPr>
            <a:r>
              <a:rPr lang="en-US" dirty="0"/>
              <a:t>(3) performance appraisals; </a:t>
            </a:r>
            <a:endParaRPr lang="en-GB" dirty="0"/>
          </a:p>
          <a:p>
            <a:pPr lvl="1">
              <a:buNone/>
            </a:pPr>
            <a:r>
              <a:rPr lang="en-US" dirty="0"/>
              <a:t>(4) employee benefits analysis; </a:t>
            </a:r>
            <a:endParaRPr lang="en-GB" dirty="0"/>
          </a:p>
          <a:p>
            <a:pPr lvl="1">
              <a:buNone/>
            </a:pPr>
            <a:r>
              <a:rPr lang="en-US" dirty="0"/>
              <a:t>(5) training and development; and </a:t>
            </a:r>
            <a:endParaRPr lang="en-GB" dirty="0"/>
          </a:p>
          <a:p>
            <a:pPr lvl="1">
              <a:buNone/>
            </a:pPr>
            <a:r>
              <a:rPr lang="en-US" dirty="0"/>
              <a:t>(6) health, safety, and security. </a:t>
            </a:r>
            <a:endParaRPr lang="en-GB" dirty="0"/>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p:cNvPicPr>
          <p:nvPr>
            <p:ph idx="1"/>
          </p:nvPr>
        </p:nvPicPr>
        <p:blipFill>
          <a:blip r:embed="rId2" cstate="print"/>
          <a:srcRect t="2332"/>
          <a:stretch>
            <a:fillRect/>
          </a:stretch>
        </p:blipFill>
        <p:spPr>
          <a:xfrm>
            <a:off x="179512" y="332656"/>
            <a:ext cx="8748463" cy="633670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pPr>
              <a:buNone/>
            </a:pPr>
            <a:r>
              <a:rPr lang="en-US" b="1" dirty="0"/>
              <a:t>	HRM and the Internet </a:t>
            </a:r>
            <a:endParaRPr lang="en-GB" dirty="0"/>
          </a:p>
          <a:p>
            <a:r>
              <a:rPr lang="en-US" dirty="0"/>
              <a:t>The Internet has become a major force for change in human resource management. </a:t>
            </a:r>
          </a:p>
          <a:p>
            <a:pPr lvl="1"/>
            <a:r>
              <a:rPr lang="en-US" dirty="0"/>
              <a:t>E.g., online HRM systems may involve recruiting for employees through recruitment sections of corporate websites. </a:t>
            </a:r>
          </a:p>
          <a:p>
            <a:r>
              <a:rPr lang="en-US" dirty="0"/>
              <a:t>Companies may use </a:t>
            </a:r>
          </a:p>
          <a:p>
            <a:pPr lvl="1"/>
            <a:r>
              <a:rPr lang="en-US" dirty="0"/>
              <a:t>commercial recruiting services and databases on the World Wide Web, </a:t>
            </a:r>
          </a:p>
          <a:p>
            <a:pPr lvl="1"/>
            <a:r>
              <a:rPr lang="en-US" dirty="0"/>
              <a:t>post messages in selected Internet newsgroups, and</a:t>
            </a:r>
          </a:p>
          <a:p>
            <a:pPr lvl="1"/>
            <a:r>
              <a:rPr lang="en-US" dirty="0"/>
              <a:t>communicate with job applicants via e-mail. </a:t>
            </a:r>
            <a:endParaRPr lang="en-GB" dirty="0"/>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r>
              <a:rPr lang="en-US" dirty="0"/>
              <a:t>The Internet has a wealth of information and contacts for both employers and job hunters.  </a:t>
            </a:r>
          </a:p>
          <a:p>
            <a:pPr lvl="1"/>
            <a:r>
              <a:rPr lang="en-US" dirty="0"/>
              <a:t>E.g. There are websites full of reports, statistics, and other useful HRM information, such as job reports by industry, or listings of the top recruiting markets by industry and profession. </a:t>
            </a:r>
            <a:endParaRPr lang="en-GB" dirty="0"/>
          </a:p>
          <a:p>
            <a:pPr lvl="1"/>
            <a:r>
              <a:rPr lang="en-US" dirty="0"/>
              <a:t>E.g. Monster.com, HotJobs.com, and Jobweb.org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fontScale="92500" lnSpcReduction="10000"/>
          </a:bodyPr>
          <a:lstStyle/>
          <a:p>
            <a:pPr>
              <a:buNone/>
            </a:pPr>
            <a:r>
              <a:rPr lang="en-US" b="1" dirty="0"/>
              <a:t>	HRM and Corporate Intranets </a:t>
            </a:r>
            <a:endParaRPr lang="en-GB" dirty="0"/>
          </a:p>
          <a:p>
            <a:r>
              <a:rPr lang="en-US" dirty="0"/>
              <a:t>Intranet technologies allow companies to process most common HRM applications over their corporate intranets. </a:t>
            </a:r>
          </a:p>
          <a:p>
            <a:r>
              <a:rPr lang="en-US" dirty="0"/>
              <a:t>Intranets allow the HRM department to provide around the clock services to their customers: the employees. </a:t>
            </a:r>
          </a:p>
          <a:p>
            <a:r>
              <a:rPr lang="en-US" dirty="0"/>
              <a:t>They can also disseminate valuable information faster than through previous company channels. </a:t>
            </a:r>
          </a:p>
          <a:p>
            <a:r>
              <a:rPr lang="en-US" dirty="0"/>
              <a:t>Intranets can collect information online from employees for input to their HRM files, and they can enable managers and other employees to perform HRM tasks with little intervention by the HRM department. </a:t>
            </a:r>
            <a:endParaRPr lang="en-GB" dirty="0"/>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r>
              <a:rPr lang="en-US" dirty="0"/>
              <a:t>For example, employee self-service (ESS) intranet applications allow employees to </a:t>
            </a:r>
          </a:p>
          <a:p>
            <a:pPr lvl="1"/>
            <a:r>
              <a:rPr lang="en-US" dirty="0"/>
              <a:t>view benefits, </a:t>
            </a:r>
          </a:p>
          <a:p>
            <a:pPr lvl="1"/>
            <a:r>
              <a:rPr lang="en-US" dirty="0"/>
              <a:t>enter travel and expense reports, </a:t>
            </a:r>
          </a:p>
          <a:p>
            <a:pPr lvl="1"/>
            <a:r>
              <a:rPr lang="en-US" dirty="0"/>
              <a:t>verify employment and salary information, </a:t>
            </a:r>
          </a:p>
          <a:p>
            <a:pPr lvl="1"/>
            <a:r>
              <a:rPr lang="en-US" dirty="0"/>
              <a:t>access and update their personal information, and</a:t>
            </a:r>
          </a:p>
          <a:p>
            <a:pPr lvl="1"/>
            <a:r>
              <a:rPr lang="en-US" dirty="0"/>
              <a:t> enter data that has a time constraint to it.</a:t>
            </a:r>
          </a:p>
          <a:p>
            <a:pPr>
              <a:buNone/>
            </a:pP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r>
              <a:rPr lang="en-US" dirty="0"/>
              <a:t>Another benefit of the intranet is that it can serve as a superior training tool. </a:t>
            </a:r>
          </a:p>
          <a:p>
            <a:r>
              <a:rPr lang="en-US" dirty="0"/>
              <a:t>Employees can </a:t>
            </a:r>
          </a:p>
          <a:p>
            <a:pPr lvl="1"/>
            <a:r>
              <a:rPr lang="en-US" dirty="0"/>
              <a:t>easily download instructions and processes to get the information or education they need. </a:t>
            </a:r>
          </a:p>
          <a:p>
            <a:pPr lvl="1"/>
            <a:r>
              <a:rPr lang="en-US" dirty="0"/>
              <a:t>view training videos over the intranet on demand. </a:t>
            </a:r>
          </a:p>
          <a:p>
            <a:r>
              <a:rPr lang="en-US" dirty="0"/>
              <a:t>Employees can also use their corporate intranets to produce automated pay sheets. </a:t>
            </a:r>
          </a:p>
          <a:p>
            <a:r>
              <a:rPr lang="en-US" dirty="0"/>
              <a:t>These electronic forms have made viewing, entering, and adjusting payroll information easy for both employees and HRM professionals. </a:t>
            </a:r>
            <a:endParaRPr lang="en-GB"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srcRect l="5703" t="9000" r="3666" b="3750"/>
          <a:stretch>
            <a:fillRect/>
          </a:stretch>
        </p:blipFill>
        <p:spPr>
          <a:xfrm>
            <a:off x="611559" y="188640"/>
            <a:ext cx="8064897" cy="640871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fontScale="92500" lnSpcReduction="20000"/>
          </a:bodyPr>
          <a:lstStyle/>
          <a:p>
            <a:pPr>
              <a:buNone/>
            </a:pPr>
            <a:r>
              <a:rPr lang="en-US" b="1" dirty="0"/>
              <a:t>	Accounting Systems </a:t>
            </a:r>
            <a:endParaRPr lang="en-GB" dirty="0"/>
          </a:p>
          <a:p>
            <a:r>
              <a:rPr lang="en-US" b="1" dirty="0"/>
              <a:t>Accounting information systems</a:t>
            </a:r>
            <a:r>
              <a:rPr lang="en-US" dirty="0"/>
              <a:t> are the oldest and most widely used information systems in business. </a:t>
            </a:r>
          </a:p>
          <a:p>
            <a:r>
              <a:rPr lang="en-US" dirty="0"/>
              <a:t>They record and report business transactions and other economic events. </a:t>
            </a:r>
          </a:p>
          <a:p>
            <a:r>
              <a:rPr lang="en-US" dirty="0"/>
              <a:t>Computer-based accounting systems record and report the flow of funds through an organization on a historical basis and produce important financial statements such as balance sheets and income statements. </a:t>
            </a:r>
          </a:p>
          <a:p>
            <a:r>
              <a:rPr lang="en-US" dirty="0"/>
              <a:t>Such systems also produce forecasts of future conditions such as projected financial statements and financial budgets. </a:t>
            </a:r>
          </a:p>
          <a:p>
            <a:r>
              <a:rPr lang="en-US" dirty="0"/>
              <a:t>A firm's financial performance is measured against such forecasts by other analytical accounting reports. </a:t>
            </a:r>
            <a:endParaRPr lang="en-GB" dirty="0"/>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r>
              <a:rPr lang="en-US" b="1" dirty="0"/>
              <a:t>Operational accounting systems </a:t>
            </a:r>
            <a:r>
              <a:rPr lang="en-US" dirty="0"/>
              <a:t>emphasize legal and historical record-keeping and the production of accurate financial statements. </a:t>
            </a:r>
          </a:p>
          <a:p>
            <a:r>
              <a:rPr lang="en-US" dirty="0"/>
              <a:t>Typically, these systems include transaction processing systems such as </a:t>
            </a:r>
          </a:p>
          <a:p>
            <a:pPr lvl="1"/>
            <a:r>
              <a:rPr lang="en-US" dirty="0"/>
              <a:t>order processing,</a:t>
            </a:r>
          </a:p>
          <a:p>
            <a:pPr lvl="1"/>
            <a:r>
              <a:rPr lang="en-US" dirty="0"/>
              <a:t>inventory control, </a:t>
            </a:r>
          </a:p>
          <a:p>
            <a:pPr lvl="1"/>
            <a:r>
              <a:rPr lang="en-US" dirty="0"/>
              <a:t>accounts receivable, </a:t>
            </a:r>
          </a:p>
          <a:p>
            <a:pPr lvl="1"/>
            <a:r>
              <a:rPr lang="en-US" dirty="0"/>
              <a:t>accounts payable, </a:t>
            </a:r>
          </a:p>
          <a:p>
            <a:pPr lvl="1"/>
            <a:r>
              <a:rPr lang="en-US" dirty="0"/>
              <a:t>payroll, and </a:t>
            </a:r>
          </a:p>
          <a:p>
            <a:pPr lvl="1"/>
            <a:r>
              <a:rPr lang="en-US" dirty="0"/>
              <a:t>general ledger systems. </a:t>
            </a:r>
            <a:endParaRPr lang="en-GB" dirty="0"/>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0" y="3105835"/>
            <a:ext cx="4572000" cy="369332"/>
          </a:xfrm>
          <a:prstGeom prst="rect">
            <a:avLst/>
          </a:prstGeom>
        </p:spPr>
        <p:txBody>
          <a:bodyPr>
            <a:spAutoFit/>
          </a:bodyPr>
          <a:lstStyle/>
          <a:p>
            <a:r>
              <a:rPr lang="en-GB" dirty="0"/>
              <a:t>.</a:t>
            </a:r>
          </a:p>
        </p:txBody>
      </p:sp>
      <p:graphicFrame>
        <p:nvGraphicFramePr>
          <p:cNvPr id="4" name="Table 3"/>
          <p:cNvGraphicFramePr>
            <a:graphicFrameLocks noGrp="1"/>
          </p:cNvGraphicFramePr>
          <p:nvPr>
            <p:extLst>
              <p:ext uri="{D42A27DB-BD31-4B8C-83A1-F6EECF244321}">
                <p14:modId xmlns:p14="http://schemas.microsoft.com/office/powerpoint/2010/main" val="3881238706"/>
              </p:ext>
            </p:extLst>
          </p:nvPr>
        </p:nvGraphicFramePr>
        <p:xfrm>
          <a:off x="179512" y="163188"/>
          <a:ext cx="8964488" cy="6341036"/>
        </p:xfrm>
        <a:graphic>
          <a:graphicData uri="http://schemas.openxmlformats.org/drawingml/2006/table">
            <a:tbl>
              <a:tblPr/>
              <a:tblGrid>
                <a:gridCol w="8964488">
                  <a:extLst>
                    <a:ext uri="{9D8B030D-6E8A-4147-A177-3AD203B41FA5}">
                      <a16:colId xmlns:a16="http://schemas.microsoft.com/office/drawing/2014/main" val="20000"/>
                    </a:ext>
                  </a:extLst>
                </a:gridCol>
              </a:tblGrid>
              <a:tr h="310861">
                <a:tc>
                  <a:txBody>
                    <a:bodyPr/>
                    <a:lstStyle/>
                    <a:p>
                      <a:pPr marL="1929130">
                        <a:lnSpc>
                          <a:spcPct val="115000"/>
                        </a:lnSpc>
                        <a:spcAft>
                          <a:spcPts val="0"/>
                        </a:spcAft>
                      </a:pPr>
                      <a:r>
                        <a:rPr lang="en-US" sz="2000" dirty="0">
                          <a:solidFill>
                            <a:srgbClr val="000000"/>
                          </a:solidFill>
                          <a:latin typeface="Calibri"/>
                          <a:ea typeface="Times New Roman"/>
                          <a:cs typeface="Times New Roman"/>
                        </a:rPr>
                        <a:t>Common Business Accounting Systems </a:t>
                      </a:r>
                      <a:endParaRPr lang="en-GB" sz="2000" dirty="0">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4411">
                <a:tc>
                  <a:txBody>
                    <a:bodyPr/>
                    <a:lstStyle/>
                    <a:p>
                      <a:pPr marL="85090">
                        <a:lnSpc>
                          <a:spcPct val="115000"/>
                        </a:lnSpc>
                        <a:spcAft>
                          <a:spcPts val="0"/>
                        </a:spcAft>
                      </a:pPr>
                      <a:r>
                        <a:rPr lang="en-US" sz="2000" dirty="0">
                          <a:solidFill>
                            <a:srgbClr val="000000"/>
                          </a:solidFill>
                          <a:latin typeface="Calibri"/>
                          <a:ea typeface="Times New Roman"/>
                          <a:cs typeface="Times New Roman"/>
                        </a:rPr>
                        <a:t>• Order Processing </a:t>
                      </a:r>
                      <a:endParaRPr lang="en-GB" sz="2000" dirty="0">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588820">
                <a:tc>
                  <a:txBody>
                    <a:bodyPr/>
                    <a:lstStyle/>
                    <a:p>
                      <a:pPr marL="188595">
                        <a:lnSpc>
                          <a:spcPct val="115000"/>
                        </a:lnSpc>
                        <a:spcAft>
                          <a:spcPts val="0"/>
                        </a:spcAft>
                      </a:pPr>
                      <a:r>
                        <a:rPr lang="en-US" sz="1800" dirty="0">
                          <a:solidFill>
                            <a:srgbClr val="000000"/>
                          </a:solidFill>
                          <a:latin typeface="Calibri"/>
                          <a:ea typeface="Times New Roman"/>
                          <a:cs typeface="Times New Roman"/>
                        </a:rPr>
                        <a:t>Captures and processes customer orders and produces data for inventory control and accounts receivable</a:t>
                      </a:r>
                      <a:r>
                        <a:rPr lang="en-US" sz="2000" dirty="0">
                          <a:solidFill>
                            <a:srgbClr val="000000"/>
                          </a:solidFill>
                          <a:latin typeface="Calibri"/>
                          <a:ea typeface="Times New Roman"/>
                          <a:cs typeface="Times New Roman"/>
                        </a:rPr>
                        <a:t>. </a:t>
                      </a:r>
                      <a:endParaRPr lang="en-GB" sz="2000" dirty="0">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4411">
                <a:tc>
                  <a:txBody>
                    <a:bodyPr/>
                    <a:lstStyle/>
                    <a:p>
                      <a:pPr marL="85090">
                        <a:lnSpc>
                          <a:spcPct val="100000"/>
                        </a:lnSpc>
                        <a:spcAft>
                          <a:spcPts val="0"/>
                        </a:spcAft>
                      </a:pPr>
                      <a:r>
                        <a:rPr lang="en-US" sz="2000" dirty="0">
                          <a:solidFill>
                            <a:srgbClr val="000000"/>
                          </a:solidFill>
                          <a:latin typeface="Calibri"/>
                          <a:ea typeface="Times New Roman"/>
                          <a:cs typeface="Times New Roman"/>
                        </a:rPr>
                        <a:t>• Inventory Control </a:t>
                      </a:r>
                      <a:endParaRPr lang="en-GB" sz="2000" dirty="0">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3"/>
                  </a:ext>
                </a:extLst>
              </a:tr>
              <a:tr h="588820">
                <a:tc>
                  <a:txBody>
                    <a:bodyPr/>
                    <a:lstStyle/>
                    <a:p>
                      <a:pPr marL="188595">
                        <a:lnSpc>
                          <a:spcPct val="100000"/>
                        </a:lnSpc>
                        <a:spcAft>
                          <a:spcPts val="0"/>
                        </a:spcAft>
                      </a:pPr>
                      <a:r>
                        <a:rPr lang="en-US" sz="1800" dirty="0">
                          <a:solidFill>
                            <a:srgbClr val="000000"/>
                          </a:solidFill>
                          <a:latin typeface="Calibri"/>
                          <a:ea typeface="Times New Roman"/>
                          <a:cs typeface="Times New Roman"/>
                        </a:rPr>
                        <a:t>Processes data reflecting changes in inventory and provides shipping and reorder information. </a:t>
                      </a:r>
                      <a:endParaRPr lang="en-GB" sz="1800" dirty="0">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4411">
                <a:tc>
                  <a:txBody>
                    <a:bodyPr/>
                    <a:lstStyle/>
                    <a:p>
                      <a:pPr marL="85090">
                        <a:lnSpc>
                          <a:spcPct val="115000"/>
                        </a:lnSpc>
                        <a:spcAft>
                          <a:spcPts val="0"/>
                        </a:spcAft>
                      </a:pPr>
                      <a:r>
                        <a:rPr lang="en-US" sz="2000" dirty="0">
                          <a:solidFill>
                            <a:srgbClr val="000000"/>
                          </a:solidFill>
                          <a:latin typeface="Calibri"/>
                          <a:ea typeface="Times New Roman"/>
                          <a:cs typeface="Times New Roman"/>
                        </a:rPr>
                        <a:t>• Accounts Receivable </a:t>
                      </a:r>
                      <a:endParaRPr lang="en-GB" sz="2000" dirty="0">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5"/>
                  </a:ext>
                </a:extLst>
              </a:tr>
              <a:tr h="588820">
                <a:tc>
                  <a:txBody>
                    <a:bodyPr/>
                    <a:lstStyle/>
                    <a:p>
                      <a:pPr marL="188595">
                        <a:lnSpc>
                          <a:spcPct val="115000"/>
                        </a:lnSpc>
                        <a:spcAft>
                          <a:spcPts val="0"/>
                        </a:spcAft>
                      </a:pPr>
                      <a:r>
                        <a:rPr lang="en-US" sz="1800" dirty="0">
                          <a:solidFill>
                            <a:srgbClr val="000000"/>
                          </a:solidFill>
                          <a:latin typeface="Calibri"/>
                          <a:ea typeface="Times New Roman"/>
                          <a:cs typeface="Times New Roman"/>
                        </a:rPr>
                        <a:t>Records amounts owed by customers and produces customer invoices, monthly customer statements, and credit </a:t>
                      </a:r>
                      <a:endParaRPr lang="en-GB" sz="1800" dirty="0">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6"/>
                  </a:ext>
                </a:extLst>
              </a:tr>
              <a:tr h="294411">
                <a:tc>
                  <a:txBody>
                    <a:bodyPr/>
                    <a:lstStyle/>
                    <a:p>
                      <a:pPr marL="188595">
                        <a:lnSpc>
                          <a:spcPct val="115000"/>
                        </a:lnSpc>
                        <a:spcAft>
                          <a:spcPts val="0"/>
                        </a:spcAft>
                      </a:pPr>
                      <a:r>
                        <a:rPr lang="en-US" sz="1800" dirty="0">
                          <a:solidFill>
                            <a:srgbClr val="000000"/>
                          </a:solidFill>
                          <a:latin typeface="Calibri"/>
                          <a:ea typeface="Times New Roman"/>
                          <a:cs typeface="Times New Roman"/>
                        </a:rPr>
                        <a:t>management reports. </a:t>
                      </a:r>
                      <a:endParaRPr lang="en-GB" sz="1800" dirty="0">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4411">
                <a:tc>
                  <a:txBody>
                    <a:bodyPr/>
                    <a:lstStyle/>
                    <a:p>
                      <a:pPr marL="85090">
                        <a:lnSpc>
                          <a:spcPct val="115000"/>
                        </a:lnSpc>
                        <a:spcAft>
                          <a:spcPts val="0"/>
                        </a:spcAft>
                      </a:pPr>
                      <a:r>
                        <a:rPr lang="en-US" sz="2000" dirty="0">
                          <a:solidFill>
                            <a:srgbClr val="000000"/>
                          </a:solidFill>
                          <a:latin typeface="Calibri"/>
                          <a:ea typeface="Times New Roman"/>
                          <a:cs typeface="Times New Roman"/>
                        </a:rPr>
                        <a:t>• Accounts Payable </a:t>
                      </a:r>
                      <a:endParaRPr lang="en-GB" sz="2000" dirty="0">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588820">
                <a:tc>
                  <a:txBody>
                    <a:bodyPr/>
                    <a:lstStyle/>
                    <a:p>
                      <a:pPr marL="188595">
                        <a:lnSpc>
                          <a:spcPct val="115000"/>
                        </a:lnSpc>
                        <a:spcAft>
                          <a:spcPts val="0"/>
                        </a:spcAft>
                      </a:pPr>
                      <a:r>
                        <a:rPr lang="en-US" sz="1800" dirty="0">
                          <a:solidFill>
                            <a:srgbClr val="000000"/>
                          </a:solidFill>
                          <a:latin typeface="Calibri"/>
                          <a:ea typeface="Times New Roman"/>
                          <a:cs typeface="Times New Roman"/>
                        </a:rPr>
                        <a:t>Records purchases from, amounts owed to, and payments to suppliers, and produces cash management reports</a:t>
                      </a:r>
                      <a:r>
                        <a:rPr lang="en-US" sz="2000" dirty="0">
                          <a:solidFill>
                            <a:srgbClr val="000000"/>
                          </a:solidFill>
                          <a:latin typeface="Calibri"/>
                          <a:ea typeface="Times New Roman"/>
                          <a:cs typeface="Times New Roman"/>
                        </a:rPr>
                        <a:t>. </a:t>
                      </a:r>
                      <a:endParaRPr lang="en-GB" sz="2000" dirty="0">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4411">
                <a:tc>
                  <a:txBody>
                    <a:bodyPr/>
                    <a:lstStyle/>
                    <a:p>
                      <a:pPr marL="85090">
                        <a:lnSpc>
                          <a:spcPct val="115000"/>
                        </a:lnSpc>
                        <a:spcAft>
                          <a:spcPts val="0"/>
                        </a:spcAft>
                      </a:pPr>
                      <a:r>
                        <a:rPr lang="en-US" sz="2000" dirty="0">
                          <a:solidFill>
                            <a:srgbClr val="000000"/>
                          </a:solidFill>
                          <a:latin typeface="Calibri"/>
                          <a:ea typeface="Times New Roman"/>
                          <a:cs typeface="Times New Roman"/>
                        </a:rPr>
                        <a:t>• Payroll </a:t>
                      </a:r>
                      <a:endParaRPr lang="en-GB" sz="2000" dirty="0">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0"/>
                  </a:ext>
                </a:extLst>
              </a:tr>
              <a:tr h="588820">
                <a:tc>
                  <a:txBody>
                    <a:bodyPr/>
                    <a:lstStyle/>
                    <a:p>
                      <a:pPr marL="188595">
                        <a:lnSpc>
                          <a:spcPct val="115000"/>
                        </a:lnSpc>
                        <a:spcAft>
                          <a:spcPts val="0"/>
                        </a:spcAft>
                      </a:pPr>
                      <a:r>
                        <a:rPr lang="en-US" sz="1800" dirty="0">
                          <a:solidFill>
                            <a:srgbClr val="000000"/>
                          </a:solidFill>
                          <a:latin typeface="Calibri"/>
                          <a:ea typeface="Times New Roman"/>
                          <a:cs typeface="Times New Roman"/>
                        </a:rPr>
                        <a:t>Records employee work and compensation data and produces paychecks and other payroll documents and reports</a:t>
                      </a:r>
                      <a:r>
                        <a:rPr lang="en-US" sz="2000" dirty="0">
                          <a:solidFill>
                            <a:srgbClr val="000000"/>
                          </a:solidFill>
                          <a:latin typeface="Calibri"/>
                          <a:ea typeface="Times New Roman"/>
                          <a:cs typeface="Times New Roman"/>
                        </a:rPr>
                        <a:t>. </a:t>
                      </a:r>
                      <a:endParaRPr lang="en-GB" sz="2000" dirty="0">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43276">
                <a:tc>
                  <a:txBody>
                    <a:bodyPr/>
                    <a:lstStyle/>
                    <a:p>
                      <a:pPr marL="85090">
                        <a:lnSpc>
                          <a:spcPct val="115000"/>
                        </a:lnSpc>
                        <a:spcAft>
                          <a:spcPts val="0"/>
                        </a:spcAft>
                      </a:pPr>
                      <a:r>
                        <a:rPr lang="en-US" sz="2000" dirty="0">
                          <a:solidFill>
                            <a:srgbClr val="000000"/>
                          </a:solidFill>
                          <a:latin typeface="Calibri"/>
                          <a:ea typeface="Times New Roman"/>
                          <a:cs typeface="Times New Roman"/>
                        </a:rPr>
                        <a:t>• General Ledger </a:t>
                      </a:r>
                      <a:endParaRPr lang="en-GB" sz="2000" dirty="0">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2"/>
                  </a:ext>
                </a:extLst>
              </a:tr>
              <a:tr h="588820">
                <a:tc>
                  <a:txBody>
                    <a:bodyPr/>
                    <a:lstStyle/>
                    <a:p>
                      <a:pPr marL="188595">
                        <a:lnSpc>
                          <a:spcPct val="115000"/>
                        </a:lnSpc>
                        <a:spcAft>
                          <a:spcPts val="0"/>
                        </a:spcAft>
                      </a:pPr>
                      <a:r>
                        <a:rPr lang="en-US" sz="1800" dirty="0">
                          <a:solidFill>
                            <a:srgbClr val="000000"/>
                          </a:solidFill>
                          <a:latin typeface="Calibri"/>
                          <a:ea typeface="Times New Roman"/>
                          <a:cs typeface="Times New Roman"/>
                        </a:rPr>
                        <a:t>Consolidates data from other accounting systems and produces the periodic financial statements and reports of the business</a:t>
                      </a:r>
                      <a:r>
                        <a:rPr lang="en-US" sz="2000" dirty="0">
                          <a:solidFill>
                            <a:srgbClr val="000000"/>
                          </a:solidFill>
                          <a:latin typeface="Calibri"/>
                          <a:ea typeface="Times New Roman"/>
                          <a:cs typeface="Times New Roman"/>
                        </a:rPr>
                        <a:t>. </a:t>
                      </a:r>
                      <a:endParaRPr lang="en-GB" sz="2000" dirty="0">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lnSpcReduction="10000"/>
          </a:bodyPr>
          <a:lstStyle/>
          <a:p>
            <a:r>
              <a:rPr lang="en-US" b="1" dirty="0"/>
              <a:t>Management accounting systems </a:t>
            </a:r>
            <a:r>
              <a:rPr lang="en-US" dirty="0"/>
              <a:t>focus on the planning and control of business operations. </a:t>
            </a:r>
          </a:p>
          <a:p>
            <a:r>
              <a:rPr lang="en-US" dirty="0"/>
              <a:t>They emphasize </a:t>
            </a:r>
          </a:p>
          <a:p>
            <a:pPr lvl="1"/>
            <a:r>
              <a:rPr lang="en-US" dirty="0"/>
              <a:t>cost accounting reports, </a:t>
            </a:r>
          </a:p>
          <a:p>
            <a:pPr lvl="1"/>
            <a:r>
              <a:rPr lang="en-US" dirty="0"/>
              <a:t>the development of financial budgets and projected financial statements, and </a:t>
            </a:r>
          </a:p>
          <a:p>
            <a:pPr lvl="1"/>
            <a:r>
              <a:rPr lang="en-US" dirty="0"/>
              <a:t>analytical reports comparing actual to forecasted performance.</a:t>
            </a:r>
          </a:p>
          <a:p>
            <a:pPr lvl="1"/>
            <a:endParaRPr lang="en-US" dirty="0"/>
          </a:p>
          <a:p>
            <a:r>
              <a:rPr lang="en-GB" dirty="0"/>
              <a:t>The next figure illustrates the interrelationships of several important accounting information systems commonly computerized by both large and small businesses. </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p:cNvPicPr>
          <p:nvPr>
            <p:ph idx="1"/>
          </p:nvPr>
        </p:nvPicPr>
        <p:blipFill>
          <a:blip r:embed="rId2" cstate="print"/>
          <a:stretch>
            <a:fillRect/>
          </a:stretch>
        </p:blipFill>
        <p:spPr>
          <a:xfrm>
            <a:off x="251520" y="1412776"/>
            <a:ext cx="8640960" cy="5184576"/>
          </a:xfrm>
          <a:prstGeom prst="rect">
            <a:avLst/>
          </a:prstGeom>
        </p:spPr>
      </p:pic>
      <p:sp>
        <p:nvSpPr>
          <p:cNvPr id="6" name="Rectangle 5"/>
          <p:cNvSpPr/>
          <p:nvPr/>
        </p:nvSpPr>
        <p:spPr>
          <a:xfrm>
            <a:off x="251520" y="260648"/>
            <a:ext cx="8496944" cy="954107"/>
          </a:xfrm>
          <a:prstGeom prst="rect">
            <a:avLst/>
          </a:prstGeom>
        </p:spPr>
        <p:txBody>
          <a:bodyPr wrap="square">
            <a:spAutoFit/>
          </a:bodyPr>
          <a:lstStyle/>
          <a:p>
            <a:r>
              <a:rPr lang="en-GB" sz="2800" dirty="0"/>
              <a:t>Many accounting software packages are available for these applications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fontScale="92500" lnSpcReduction="10000"/>
          </a:bodyPr>
          <a:lstStyle/>
          <a:p>
            <a:pPr>
              <a:buNone/>
            </a:pPr>
            <a:r>
              <a:rPr lang="en-US" b="1" dirty="0"/>
              <a:t>	Online Accounting Systems</a:t>
            </a:r>
            <a:endParaRPr lang="en-GB" dirty="0"/>
          </a:p>
          <a:p>
            <a:r>
              <a:rPr lang="en-US" dirty="0"/>
              <a:t>Accounting information systems are being transformed by Internet technologies. </a:t>
            </a:r>
          </a:p>
          <a:p>
            <a:r>
              <a:rPr lang="en-US" dirty="0"/>
              <a:t>Using the Internet and other networks changes how accounting information systems monitor and track business activity. </a:t>
            </a:r>
          </a:p>
          <a:p>
            <a:r>
              <a:rPr lang="en-US" dirty="0"/>
              <a:t>The online, interactive nature of such networks calls for new forms of transaction documents, procedures, and controls. </a:t>
            </a:r>
          </a:p>
          <a:p>
            <a:r>
              <a:rPr lang="en-US" dirty="0"/>
              <a:t>This particularly applies to systems like </a:t>
            </a:r>
          </a:p>
          <a:p>
            <a:pPr lvl="1"/>
            <a:r>
              <a:rPr lang="en-US" dirty="0"/>
              <a:t>order processing, </a:t>
            </a:r>
          </a:p>
          <a:p>
            <a:pPr lvl="1"/>
            <a:r>
              <a:rPr lang="en-US" dirty="0"/>
              <a:t>inventory control, </a:t>
            </a:r>
          </a:p>
          <a:p>
            <a:pPr lvl="1"/>
            <a:r>
              <a:rPr lang="en-US" dirty="0"/>
              <a:t>accounts receivable, and </a:t>
            </a:r>
          </a:p>
          <a:p>
            <a:pPr lvl="1"/>
            <a:r>
              <a:rPr lang="en-US" dirty="0"/>
              <a:t>accounts payable. </a:t>
            </a:r>
            <a:endParaRPr lang="en-GB" dirty="0"/>
          </a:p>
          <a:p>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r>
              <a:rPr lang="en-US" dirty="0"/>
              <a:t>These systems are directly involved in the processing of transactions between a business and its customers and suppliers. </a:t>
            </a:r>
          </a:p>
          <a:p>
            <a:r>
              <a:rPr lang="en-US" dirty="0"/>
              <a:t>So naturally, many companies are using Internet and other network links to these trading partners for such online transaction processing systems.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lnSpcReduction="10000"/>
          </a:bodyPr>
          <a:lstStyle/>
          <a:p>
            <a:pPr>
              <a:buNone/>
            </a:pPr>
            <a:r>
              <a:rPr lang="en-US" b="1" dirty="0"/>
              <a:t>	Financial Management Systems</a:t>
            </a:r>
            <a:endParaRPr lang="en-GB" dirty="0"/>
          </a:p>
          <a:p>
            <a:r>
              <a:rPr lang="en-US" dirty="0"/>
              <a:t>Computer-based </a:t>
            </a:r>
            <a:r>
              <a:rPr lang="en-US" b="1" dirty="0"/>
              <a:t>financial management systems</a:t>
            </a:r>
            <a:r>
              <a:rPr lang="en-US" dirty="0"/>
              <a:t> support business managers and professionals in decisions concerning </a:t>
            </a:r>
          </a:p>
          <a:p>
            <a:pPr lvl="1">
              <a:buNone/>
            </a:pPr>
            <a:r>
              <a:rPr lang="en-US" dirty="0"/>
              <a:t>(1) the financing of a business and </a:t>
            </a:r>
          </a:p>
          <a:p>
            <a:pPr lvl="1">
              <a:buNone/>
            </a:pPr>
            <a:r>
              <a:rPr lang="en-US" dirty="0"/>
              <a:t>(2) the allocation and control of financial resources within a business. </a:t>
            </a:r>
          </a:p>
          <a:p>
            <a:r>
              <a:rPr lang="en-US" dirty="0"/>
              <a:t>Major financial management system categories include </a:t>
            </a:r>
          </a:p>
          <a:p>
            <a:pPr lvl="1"/>
            <a:r>
              <a:rPr lang="en-US" dirty="0"/>
              <a:t>cash and investment management, </a:t>
            </a:r>
          </a:p>
          <a:p>
            <a:pPr lvl="1"/>
            <a:r>
              <a:rPr lang="en-US" dirty="0"/>
              <a:t>capital budgeting, </a:t>
            </a:r>
          </a:p>
          <a:p>
            <a:pPr lvl="1"/>
            <a:r>
              <a:rPr lang="en-US" dirty="0"/>
              <a:t>financial forecasting, and </a:t>
            </a:r>
          </a:p>
          <a:p>
            <a:pPr lvl="1"/>
            <a:r>
              <a:rPr lang="en-US" dirty="0"/>
              <a:t>financial planning.</a:t>
            </a:r>
            <a:endParaRPr lang="en-GB" dirty="0"/>
          </a:p>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p:cNvPicPr>
          <p:nvPr>
            <p:ph idx="1"/>
          </p:nvPr>
        </p:nvPicPr>
        <p:blipFill>
          <a:blip r:embed="rId2" cstate="print"/>
          <a:srcRect r="4683" b="8176"/>
          <a:stretch>
            <a:fillRect/>
          </a:stretch>
        </p:blipFill>
        <p:spPr>
          <a:xfrm rot="21480000">
            <a:off x="628708" y="985527"/>
            <a:ext cx="7886583" cy="524698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r>
              <a:rPr lang="en-US" dirty="0"/>
              <a:t>For example, the </a:t>
            </a:r>
            <a:r>
              <a:rPr lang="en-US" b="1" dirty="0"/>
              <a:t>capital budgeting</a:t>
            </a:r>
            <a:r>
              <a:rPr lang="en-US" dirty="0"/>
              <a:t> process involves evaluating the profitability and financial impact of proposed capital expenditures.</a:t>
            </a:r>
          </a:p>
          <a:p>
            <a:r>
              <a:rPr lang="en-US" dirty="0"/>
              <a:t>Long-term expenditure proposals for facilities and equipment can be analyzed using a variety of return on investment (ROI) evaluation techniques.</a:t>
            </a:r>
          </a:p>
          <a:p>
            <a:r>
              <a:rPr lang="en-US" dirty="0"/>
              <a:t>This application makes heavy use of spreadsheet models that incorporate present value analysis of expected cash flows and probability analysis of risk to determine the optimum mix of capital projects for a business. </a:t>
            </a:r>
            <a:endParaRPr lang="en-GB" dirty="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lnSpcReduction="10000"/>
          </a:bodyPr>
          <a:lstStyle/>
          <a:p>
            <a:pPr>
              <a:buNone/>
            </a:pPr>
            <a:r>
              <a:rPr lang="en-US" b="1" dirty="0"/>
              <a:t>	Marketing Systems </a:t>
            </a:r>
            <a:endParaRPr lang="en-GB" dirty="0"/>
          </a:p>
          <a:p>
            <a:r>
              <a:rPr lang="en-US" dirty="0"/>
              <a:t>The business function of marketing is concerned with </a:t>
            </a:r>
          </a:p>
          <a:p>
            <a:pPr lvl="1"/>
            <a:r>
              <a:rPr lang="en-US" dirty="0"/>
              <a:t>the planning, promotion, and sale of existing products in existing markets, and </a:t>
            </a:r>
          </a:p>
          <a:p>
            <a:pPr lvl="1"/>
            <a:r>
              <a:rPr lang="en-US" dirty="0"/>
              <a:t>the development of new products and new markets to better attract and serve present and potential customers. </a:t>
            </a:r>
          </a:p>
          <a:p>
            <a:r>
              <a:rPr lang="en-US" dirty="0"/>
              <a:t>Marketing is thus a vital function in the operation of a business enterprise. </a:t>
            </a:r>
          </a:p>
          <a:p>
            <a:r>
              <a:rPr lang="en-US" dirty="0"/>
              <a:t>Business firms have increasingly turned to information technology to help them perform vital marketing functions in the face of the rapid changes of today's environment. </a:t>
            </a:r>
            <a:endParaRPr lang="en-GB" dirty="0"/>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r>
              <a:rPr lang="en-US" dirty="0"/>
              <a:t>Financial analysts also typically use electronic spreadsheets and other </a:t>
            </a:r>
            <a:r>
              <a:rPr lang="en-US" b="1" dirty="0"/>
              <a:t>financial planning</a:t>
            </a:r>
            <a:r>
              <a:rPr lang="en-US" dirty="0"/>
              <a:t> software to evaluate the present and projected financial performance of a business. </a:t>
            </a:r>
          </a:p>
          <a:p>
            <a:r>
              <a:rPr lang="en-US" dirty="0"/>
              <a:t>They also help determine the financing needs of a business and analyze alternative methods of financing.</a:t>
            </a:r>
          </a:p>
          <a:p>
            <a:r>
              <a:rPr lang="en-US" dirty="0"/>
              <a:t> Financial analysts use financial forecasts concerning the economic situation, business operations, types of financing available, interest rates, and stock and bond prices to develop an optimal financing plan for the business. </a:t>
            </a:r>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r>
              <a:rPr lang="en-US" dirty="0"/>
              <a:t>Electronic spreadsheet packages, DSS software, and Web-based groupware can be used to build and manipulate financial models. </a:t>
            </a:r>
          </a:p>
          <a:p>
            <a:r>
              <a:rPr lang="en-US" dirty="0"/>
              <a:t>Financial analysts and </a:t>
            </a:r>
            <a:r>
              <a:rPr lang="en-US"/>
              <a:t>managers explore </a:t>
            </a:r>
            <a:r>
              <a:rPr lang="en-US" dirty="0"/>
              <a:t>and evaluate their financing and investment alternatives by using what-if and goal-seeking techniques.</a:t>
            </a:r>
            <a:endParaRPr lang="en-GB" dirty="0"/>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p:cNvPicPr>
          <p:nvPr>
            <p:ph idx="1"/>
          </p:nvPr>
        </p:nvPicPr>
        <p:blipFill>
          <a:blip r:embed="rId2" cstate="print"/>
          <a:srcRect l="2533" t="3876" r="13278" b="3488"/>
          <a:stretch>
            <a:fillRect/>
          </a:stretch>
        </p:blipFill>
        <p:spPr>
          <a:xfrm>
            <a:off x="539552" y="2348880"/>
            <a:ext cx="8064896" cy="4111940"/>
          </a:xfrm>
          <a:prstGeom prst="rect">
            <a:avLst/>
          </a:prstGeom>
        </p:spPr>
      </p:pic>
      <p:sp>
        <p:nvSpPr>
          <p:cNvPr id="4" name="Rectangle 3"/>
          <p:cNvSpPr/>
          <p:nvPr/>
        </p:nvSpPr>
        <p:spPr>
          <a:xfrm>
            <a:off x="323528" y="260648"/>
            <a:ext cx="8280920" cy="1384995"/>
          </a:xfrm>
          <a:prstGeom prst="rect">
            <a:avLst/>
          </a:prstGeom>
        </p:spPr>
        <p:txBody>
          <a:bodyPr wrap="square">
            <a:spAutoFit/>
          </a:bodyPr>
          <a:lstStyle/>
          <a:p>
            <a:r>
              <a:rPr lang="en-GB" sz="2800" dirty="0"/>
              <a:t>The figure below illustrates how </a:t>
            </a:r>
            <a:r>
              <a:rPr lang="en-GB" sz="2800" b="1" dirty="0"/>
              <a:t>marketing information systems </a:t>
            </a:r>
            <a:r>
              <a:rPr lang="en-GB" sz="2800" dirty="0"/>
              <a:t>provide information technologies that support major components of the marketing function.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pPr>
              <a:buNone/>
            </a:pPr>
            <a:r>
              <a:rPr lang="en-GB" dirty="0"/>
              <a:t>	For example, </a:t>
            </a:r>
          </a:p>
          <a:p>
            <a:r>
              <a:rPr lang="en-GB" dirty="0"/>
              <a:t>Internet/intranet websites and services make an </a:t>
            </a:r>
            <a:r>
              <a:rPr lang="en-GB" b="1" i="1" dirty="0"/>
              <a:t>interactive marketing </a:t>
            </a:r>
            <a:r>
              <a:rPr lang="en-GB" dirty="0"/>
              <a:t>process possible where customers can become partners in creating, marketing, purchasing, and improving products and services. </a:t>
            </a:r>
          </a:p>
          <a:p>
            <a:r>
              <a:rPr lang="en-GB" b="1" i="1" dirty="0"/>
              <a:t>Sales force automation </a:t>
            </a:r>
            <a:r>
              <a:rPr lang="en-GB" dirty="0"/>
              <a:t>systems use mobile computing and Internet technologies to automate many information processing activities for sales support and management.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r>
              <a:rPr lang="en-GB" dirty="0"/>
              <a:t>Other marketing information systems assist marketing managers in </a:t>
            </a:r>
          </a:p>
          <a:p>
            <a:pPr lvl="1"/>
            <a:r>
              <a:rPr lang="en-GB" dirty="0"/>
              <a:t>customer relationship management, </a:t>
            </a:r>
          </a:p>
          <a:p>
            <a:pPr lvl="1"/>
            <a:r>
              <a:rPr lang="en-GB" dirty="0"/>
              <a:t>product planning, pricing, and other product management decisions, </a:t>
            </a:r>
          </a:p>
          <a:p>
            <a:pPr lvl="1"/>
            <a:r>
              <a:rPr lang="en-GB" dirty="0"/>
              <a:t>advertising, </a:t>
            </a:r>
          </a:p>
          <a:p>
            <a:pPr lvl="1"/>
            <a:r>
              <a:rPr lang="en-GB" dirty="0"/>
              <a:t>sales promotion and targeted marketing strategies, and</a:t>
            </a:r>
          </a:p>
          <a:p>
            <a:pPr lvl="1"/>
            <a:r>
              <a:rPr lang="en-GB" dirty="0"/>
              <a:t> market research and forecasting.</a:t>
            </a:r>
          </a:p>
          <a:p>
            <a:endParaRPr lang="en-GB" dirty="0"/>
          </a:p>
          <a:p>
            <a:pPr>
              <a:buNone/>
            </a:pPr>
            <a:endParaRPr lang="en-GB" dirty="0"/>
          </a:p>
          <a:p>
            <a:r>
              <a:rPr lang="en-US" dirty="0"/>
              <a:t>Three of these marketing applications follow. </a:t>
            </a:r>
            <a:endParaRPr lang="en-GB" dirty="0"/>
          </a:p>
          <a:p>
            <a:endParaRPr lang="en-US"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8640"/>
            <a:ext cx="8991600" cy="6516960"/>
          </a:xfrm>
        </p:spPr>
        <p:txBody>
          <a:bodyPr>
            <a:normAutofit/>
          </a:bodyPr>
          <a:lstStyle/>
          <a:p>
            <a:pPr>
              <a:buNone/>
            </a:pPr>
            <a:r>
              <a:rPr lang="en-US" b="1" dirty="0"/>
              <a:t>	Interactive Marketing </a:t>
            </a:r>
            <a:endParaRPr lang="en-GB" dirty="0"/>
          </a:p>
          <a:p>
            <a:r>
              <a:rPr lang="en-US" dirty="0"/>
              <a:t>The term </a:t>
            </a:r>
            <a:r>
              <a:rPr lang="en-US" b="1" dirty="0"/>
              <a:t>interactive marketing </a:t>
            </a:r>
            <a:r>
              <a:rPr lang="en-US" dirty="0"/>
              <a:t>has been coined to describe a customer focused marketing process that is based on using the Internet, intranets, and extranets to establish two-way transactions between a business and its customers or potential customers. </a:t>
            </a:r>
          </a:p>
          <a:p>
            <a:r>
              <a:rPr lang="en-US" dirty="0"/>
              <a:t>The goal of interactive marketing is to enable a company to profitably use those networks to attract and keep customers who will become partners with the business in creating, purchasing, and improving products and services. </a:t>
            </a:r>
            <a:endParaRPr lang="en-GB" dirty="0"/>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2773</TotalTime>
  <Words>3230</Words>
  <Application>Microsoft Office PowerPoint</Application>
  <PresentationFormat>On-screen Show (4:3)</PresentationFormat>
  <Paragraphs>270</Paragraphs>
  <Slides>51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Arial</vt:lpstr>
      <vt:lpstr>Calibri</vt:lpstr>
      <vt:lpstr>Wingdings</vt:lpstr>
      <vt:lpstr>Office Theme</vt:lpstr>
      <vt:lpstr>Functional Business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Business Systems </dc:title>
  <dc:creator>Kwaku Agyepong Pabbi</dc:creator>
  <cp:lastModifiedBy>K A PABBI</cp:lastModifiedBy>
  <cp:revision>18</cp:revision>
  <dcterms:created xsi:type="dcterms:W3CDTF">2012-03-04T17:31:11Z</dcterms:created>
  <dcterms:modified xsi:type="dcterms:W3CDTF">2025-06-25T19:53:47Z</dcterms:modified>
</cp:coreProperties>
</file>